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0" r:id="rId2"/>
    <p:sldId id="261" r:id="rId3"/>
    <p:sldId id="262" r:id="rId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7" d="100"/>
          <a:sy n="77" d="100"/>
        </p:scale>
        <p:origin x="-1320" y="-24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4826F50-A9B5-4350-ABD7-DFE06C122FBF}" type="datetimeFigureOut">
              <a:rPr lang="en-US" smtClean="0"/>
              <a:pPr/>
              <a:t>11/7/2011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4826F50-A9B5-4350-ABD7-DFE06C122FBF}" type="datetimeFigureOut">
              <a:rPr lang="en-US" smtClean="0"/>
              <a:pPr/>
              <a:t>11/7/2011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4826F50-A9B5-4350-ABD7-DFE06C122FBF}" type="datetimeFigureOut">
              <a:rPr lang="en-US" smtClean="0"/>
              <a:pPr/>
              <a:t>11/7/2011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4826F50-A9B5-4350-ABD7-DFE06C122FBF}" type="datetimeFigureOut">
              <a:rPr lang="en-US" smtClean="0"/>
              <a:pPr/>
              <a:t>11/7/2011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4826F50-A9B5-4350-ABD7-DFE06C122FBF}" type="datetimeFigureOut">
              <a:rPr lang="en-US" smtClean="0"/>
              <a:pPr/>
              <a:t>11/7/2011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A06804E-CB78-4C20-A87D-0D83C307412F}"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4826F50-A9B5-4350-ABD7-DFE06C122FBF}" type="datetimeFigureOut">
              <a:rPr lang="en-US" smtClean="0"/>
              <a:pPr/>
              <a:t>11/7/2011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A06804E-CB78-4C20-A87D-0D83C307412F}"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a:t>
            </a:r>
            <a:endParaRPr lang="en-US" dirty="0"/>
          </a:p>
        </p:txBody>
      </p:sp>
      <p:sp>
        <p:nvSpPr>
          <p:cNvPr id="3" name="Content Placeholder 2"/>
          <p:cNvSpPr>
            <a:spLocks noGrp="1"/>
          </p:cNvSpPr>
          <p:nvPr>
            <p:ph idx="1"/>
          </p:nvPr>
        </p:nvSpPr>
        <p:spPr>
          <a:xfrm>
            <a:off x="457200" y="1295400"/>
            <a:ext cx="8229600" cy="5334000"/>
          </a:xfrm>
        </p:spPr>
        <p:txBody>
          <a:bodyPr>
            <a:normAutofit fontScale="92500"/>
          </a:bodyPr>
          <a:lstStyle/>
          <a:p>
            <a:pPr algn="just"/>
            <a:r>
              <a:rPr lang="en-US" sz="2400" b="1" dirty="0" smtClean="0"/>
              <a:t>Buyer or Seller: </a:t>
            </a:r>
            <a:r>
              <a:rPr lang="en-US" sz="2400" dirty="0" smtClean="0"/>
              <a:t>You will be randomly assigned to the role of a Buyer or Seller by the computer. Your role will remain the same throughout the entire experiment  and will be known only to you.</a:t>
            </a:r>
          </a:p>
          <a:p>
            <a:pPr algn="just">
              <a:buNone/>
            </a:pPr>
            <a:endParaRPr lang="en-US" sz="2400" dirty="0" smtClean="0"/>
          </a:p>
          <a:p>
            <a:pPr algn="just"/>
            <a:r>
              <a:rPr lang="en-US" sz="2400" b="1" dirty="0" smtClean="0"/>
              <a:t>Buy or Sell</a:t>
            </a:r>
            <a:r>
              <a:rPr lang="en-US" sz="2400" dirty="0" smtClean="0"/>
              <a:t>: Depending on your role you will buy or sell units of a fictitious commodity.</a:t>
            </a:r>
          </a:p>
          <a:p>
            <a:pPr algn="just">
              <a:buNone/>
            </a:pPr>
            <a:endParaRPr lang="en-US" sz="2400" dirty="0" smtClean="0"/>
          </a:p>
          <a:p>
            <a:pPr algn="just"/>
            <a:r>
              <a:rPr lang="en-US" sz="2400" b="1" dirty="0" smtClean="0"/>
              <a:t>Keeping </a:t>
            </a:r>
            <a:r>
              <a:rPr lang="en-US" sz="2400" b="1" dirty="0"/>
              <a:t>t</a:t>
            </a:r>
            <a:r>
              <a:rPr lang="en-US" sz="2400" b="1" dirty="0" smtClean="0"/>
              <a:t>rack of time:  </a:t>
            </a:r>
            <a:r>
              <a:rPr lang="en-US" sz="2400" dirty="0" smtClean="0"/>
              <a:t>You are given a limited time to make your decisions.</a:t>
            </a:r>
          </a:p>
          <a:p>
            <a:pPr algn="just">
              <a:buNone/>
            </a:pPr>
            <a:endParaRPr lang="en-US" sz="2400" dirty="0" smtClean="0"/>
          </a:p>
          <a:p>
            <a:pPr algn="just"/>
            <a:r>
              <a:rPr lang="en-US" sz="2400" b="1" dirty="0" smtClean="0"/>
              <a:t>Trading Rounds: </a:t>
            </a:r>
            <a:r>
              <a:rPr lang="en-US" sz="2400" dirty="0" smtClean="0"/>
              <a:t>There are multiple trading rounds.</a:t>
            </a:r>
          </a:p>
          <a:p>
            <a:pPr algn="just">
              <a:buNone/>
            </a:pPr>
            <a:endParaRPr lang="en-US" sz="2400" dirty="0" smtClean="0"/>
          </a:p>
          <a:p>
            <a:pPr algn="just"/>
            <a:r>
              <a:rPr lang="en-US" sz="2400" b="1" dirty="0" smtClean="0"/>
              <a:t>Tax per unit: </a:t>
            </a:r>
            <a:r>
              <a:rPr lang="en-US" sz="2400" dirty="0" smtClean="0"/>
              <a:t>A tax per unit in the amount of </a:t>
            </a:r>
            <a:r>
              <a:rPr lang="en-US" sz="2400" dirty="0" smtClean="0"/>
              <a:t>$12.00 </a:t>
            </a:r>
            <a:r>
              <a:rPr lang="en-US" sz="2400" dirty="0" smtClean="0"/>
              <a:t>is collected from the Sellers in the market.</a:t>
            </a:r>
            <a:endParaRPr lang="en-US" sz="2400" b="1" dirty="0" smtClean="0"/>
          </a:p>
          <a:p>
            <a:pPr algn="just"/>
            <a:endParaRPr lang="en-US" sz="2400" dirty="0" smtClean="0"/>
          </a:p>
          <a:p>
            <a:pPr algn="just">
              <a:buNone/>
            </a:pPr>
            <a:endParaRPr lang="en-US" sz="2400" dirty="0" smtClean="0"/>
          </a:p>
          <a:p>
            <a:pPr algn="just">
              <a:buNone/>
            </a:pPr>
            <a:endParaRPr lang="en-US" sz="2800" b="1" dirty="0" smtClean="0"/>
          </a:p>
          <a:p>
            <a:pPr>
              <a:buNone/>
            </a:pPr>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Seller do in this experiment?</a:t>
            </a:r>
            <a:endParaRPr lang="en-US" dirty="0"/>
          </a:p>
        </p:txBody>
      </p:sp>
      <p:sp>
        <p:nvSpPr>
          <p:cNvPr id="3" name="Content Placeholder 2"/>
          <p:cNvSpPr>
            <a:spLocks noGrp="1"/>
          </p:cNvSpPr>
          <p:nvPr>
            <p:ph idx="1"/>
          </p:nvPr>
        </p:nvSpPr>
        <p:spPr>
          <a:xfrm>
            <a:off x="457200" y="1447800"/>
            <a:ext cx="8229600" cy="5105400"/>
          </a:xfrm>
        </p:spPr>
        <p:txBody>
          <a:bodyPr>
            <a:normAutofit fontScale="85000" lnSpcReduction="20000"/>
          </a:bodyPr>
          <a:lstStyle/>
          <a:p>
            <a:pPr algn="just"/>
            <a:r>
              <a:rPr lang="en-US" sz="2600" b="1" dirty="0" smtClean="0"/>
              <a:t>Sellers move first.</a:t>
            </a:r>
          </a:p>
          <a:p>
            <a:pPr algn="just">
              <a:buNone/>
            </a:pPr>
            <a:endParaRPr lang="en-US" sz="2600" b="1" dirty="0" smtClean="0"/>
          </a:p>
          <a:p>
            <a:pPr algn="just"/>
            <a:r>
              <a:rPr lang="en-US" sz="2600" b="1" dirty="0" smtClean="0"/>
              <a:t>What is known to Sellers? </a:t>
            </a:r>
            <a:r>
              <a:rPr lang="en-US" sz="2600" dirty="0" smtClean="0"/>
              <a:t>You will know your costs per unit and the number of units you have available to sell. This will be private information.</a:t>
            </a:r>
          </a:p>
          <a:p>
            <a:pPr algn="just">
              <a:buNone/>
            </a:pPr>
            <a:endParaRPr lang="en-US" sz="2600" dirty="0" smtClean="0"/>
          </a:p>
          <a:p>
            <a:pPr algn="just"/>
            <a:r>
              <a:rPr lang="en-US" sz="2600" b="1" dirty="0" smtClean="0"/>
              <a:t>What decisions do Sellers make? </a:t>
            </a:r>
            <a:r>
              <a:rPr lang="en-US" sz="2600" dirty="0" smtClean="0"/>
              <a:t>You specify an Offer price, and you specify the number of units that you would like to sell at the specified Offer price. You can sell as many units as you have available. </a:t>
            </a:r>
          </a:p>
          <a:p>
            <a:pPr algn="just">
              <a:buNone/>
            </a:pPr>
            <a:endParaRPr lang="en-US" sz="2600" dirty="0" smtClean="0"/>
          </a:p>
          <a:p>
            <a:pPr algn="just"/>
            <a:r>
              <a:rPr lang="en-US" sz="2600" b="1" dirty="0" smtClean="0"/>
              <a:t>How do Sellers make money in this experiment? </a:t>
            </a:r>
            <a:r>
              <a:rPr lang="en-US" sz="2600" dirty="0" smtClean="0"/>
              <a:t>By selling units at a price greater than your costs plus tax per unit</a:t>
            </a:r>
            <a:r>
              <a:rPr lang="en-US" sz="2600" b="1" dirty="0" smtClean="0"/>
              <a:t>. </a:t>
            </a:r>
          </a:p>
          <a:p>
            <a:pPr algn="just">
              <a:buNone/>
            </a:pPr>
            <a:endParaRPr lang="en-US" sz="2600" b="1" dirty="0" smtClean="0"/>
          </a:p>
          <a:p>
            <a:pPr algn="just"/>
            <a:r>
              <a:rPr lang="en-US" sz="2600" b="1" dirty="0" smtClean="0"/>
              <a:t>An Offer price </a:t>
            </a:r>
            <a:r>
              <a:rPr lang="en-US" sz="2600" dirty="0" smtClean="0"/>
              <a:t>can be any price between $0 and $100.</a:t>
            </a:r>
          </a:p>
          <a:p>
            <a:pPr>
              <a:buNone/>
            </a:pPr>
            <a:endParaRPr lang="en-US" sz="2800" dirty="0" smtClean="0"/>
          </a:p>
          <a:p>
            <a:endParaRPr lang="en-US" sz="2800" b="1" dirty="0" smtClean="0"/>
          </a:p>
          <a:p>
            <a:endParaRPr lang="en-US" sz="2800" dirty="0" smtClean="0"/>
          </a:p>
          <a:p>
            <a:endParaRPr lang="en-US" sz="2800" dirty="0" smtClean="0"/>
          </a:p>
          <a:p>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What does a Buyer do in this experiment?</a:t>
            </a:r>
            <a:endParaRPr lang="en-US" dirty="0"/>
          </a:p>
        </p:txBody>
      </p:sp>
      <p:sp>
        <p:nvSpPr>
          <p:cNvPr id="3" name="Content Placeholder 2"/>
          <p:cNvSpPr>
            <a:spLocks noGrp="1"/>
          </p:cNvSpPr>
          <p:nvPr>
            <p:ph idx="1"/>
          </p:nvPr>
        </p:nvSpPr>
        <p:spPr>
          <a:xfrm>
            <a:off x="228600" y="1600200"/>
            <a:ext cx="8458200" cy="5105400"/>
          </a:xfrm>
        </p:spPr>
        <p:txBody>
          <a:bodyPr>
            <a:normAutofit lnSpcReduction="10000"/>
          </a:bodyPr>
          <a:lstStyle/>
          <a:p>
            <a:pPr algn="just"/>
            <a:r>
              <a:rPr lang="en-US" sz="2400" b="1" dirty="0" smtClean="0"/>
              <a:t>Buyers move after the Sellers make their decisions. </a:t>
            </a:r>
            <a:r>
              <a:rPr lang="en-US" sz="2400" dirty="0" smtClean="0"/>
              <a:t>Buyers enter the market one by one, in random order</a:t>
            </a:r>
            <a:r>
              <a:rPr lang="en-US" sz="2400" b="1" dirty="0" smtClean="0"/>
              <a:t>.</a:t>
            </a:r>
          </a:p>
          <a:p>
            <a:pPr algn="just">
              <a:buNone/>
            </a:pPr>
            <a:endParaRPr lang="en-US" sz="2400" b="1" dirty="0" smtClean="0"/>
          </a:p>
          <a:p>
            <a:pPr algn="just"/>
            <a:r>
              <a:rPr lang="en-US" sz="2400" b="1" dirty="0" smtClean="0"/>
              <a:t>What is known to Buyers? </a:t>
            </a:r>
            <a:r>
              <a:rPr lang="en-US" sz="2400" dirty="0" smtClean="0"/>
              <a:t> Buyers know their value per unit minus the tax per unit. This is private information. Buyers also know the Offers made by all the Sellers in the market.</a:t>
            </a:r>
          </a:p>
          <a:p>
            <a:pPr algn="just">
              <a:buNone/>
            </a:pPr>
            <a:endParaRPr lang="en-US" sz="2400" dirty="0" smtClean="0"/>
          </a:p>
          <a:p>
            <a:pPr algn="just"/>
            <a:r>
              <a:rPr lang="en-US" sz="2400" b="1" dirty="0" smtClean="0"/>
              <a:t>What decisions do Buyers make? </a:t>
            </a:r>
            <a:r>
              <a:rPr lang="en-US" sz="2400" dirty="0" smtClean="0"/>
              <a:t>Buyers decide whether to accept any of the Sellers’ Offers. You can buy as many units as are available in the market. </a:t>
            </a:r>
          </a:p>
          <a:p>
            <a:pPr algn="just">
              <a:buNone/>
            </a:pPr>
            <a:endParaRPr lang="en-US" sz="2400" dirty="0" smtClean="0"/>
          </a:p>
          <a:p>
            <a:pPr algn="just"/>
            <a:r>
              <a:rPr lang="en-US" sz="2400" b="1" dirty="0" smtClean="0"/>
              <a:t>How do Buyers make money in this experiment? </a:t>
            </a:r>
          </a:p>
          <a:p>
            <a:pPr algn="just">
              <a:buNone/>
            </a:pPr>
            <a:r>
              <a:rPr lang="en-US" sz="2400" b="1" dirty="0" smtClean="0"/>
              <a:t>     </a:t>
            </a:r>
            <a:r>
              <a:rPr lang="en-US" sz="2400" dirty="0" smtClean="0"/>
              <a:t>By buying units at prices less than your </a:t>
            </a:r>
            <a:r>
              <a:rPr lang="en-US" sz="2400" dirty="0" smtClean="0"/>
              <a:t>values </a:t>
            </a:r>
            <a:r>
              <a:rPr lang="en-US" sz="2400" dirty="0" smtClean="0"/>
              <a:t>per unit</a:t>
            </a:r>
            <a:r>
              <a:rPr lang="en-US" sz="2400" b="1" dirty="0" smtClean="0"/>
              <a:t>. </a:t>
            </a:r>
          </a:p>
          <a:p>
            <a:pPr algn="just">
              <a:buNone/>
            </a:pPr>
            <a:endParaRPr lang="en-US" sz="2600" dirty="0" smtClean="0"/>
          </a:p>
          <a:p>
            <a:pPr>
              <a:buNone/>
            </a:pPr>
            <a:endParaRPr lang="en-US" sz="2600" dirty="0" smtClean="0"/>
          </a:p>
          <a:p>
            <a:endParaRPr lang="en-US" sz="2800" b="1" dirty="0" smtClean="0"/>
          </a:p>
          <a:p>
            <a:endParaRPr lang="en-US" sz="2800" dirty="0" smtClean="0"/>
          </a:p>
          <a:p>
            <a:endParaRPr lang="en-US" sz="2800" dirty="0" smtClean="0"/>
          </a:p>
          <a:p>
            <a:endParaRPr lang="en-US" sz="2800" dirty="0" smtClean="0"/>
          </a:p>
          <a:p>
            <a:pPr>
              <a:buNone/>
            </a:pPr>
            <a:endParaRPr lang="en-US" sz="2800" dirty="0" smtClean="0"/>
          </a:p>
          <a:p>
            <a:pPr>
              <a:buNone/>
            </a:pPr>
            <a:endParaRPr lang="en-US" sz="2800" dirty="0" smtClean="0"/>
          </a:p>
          <a:p>
            <a:pPr>
              <a:buNone/>
            </a:pPr>
            <a:endParaRPr lang="en-US" sz="2800" dirty="0" smtClean="0"/>
          </a:p>
          <a:p>
            <a:endParaRPr lang="en-US" sz="2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236</TotalTime>
  <Words>350</Words>
  <Application>Microsoft Office PowerPoint</Application>
  <PresentationFormat>On-screen Show (4:3)</PresentationFormat>
  <Paragraphs>50</Paragraphs>
  <Slides>3</Slides>
  <Notes>0</Notes>
  <HiddenSlides>0</HiddenSlides>
  <MMClips>0</MMClips>
  <ScaleCrop>false</ScaleCrop>
  <HeadingPairs>
    <vt:vector size="4" baseType="variant">
      <vt:variant>
        <vt:lpstr>Theme</vt:lpstr>
      </vt:variant>
      <vt:variant>
        <vt:i4>1</vt:i4>
      </vt:variant>
      <vt:variant>
        <vt:lpstr>Slide Titles</vt:lpstr>
      </vt:variant>
      <vt:variant>
        <vt:i4>3</vt:i4>
      </vt:variant>
    </vt:vector>
  </HeadingPairs>
  <TitlesOfParts>
    <vt:vector size="4" baseType="lpstr">
      <vt:lpstr>Office Theme</vt:lpstr>
      <vt:lpstr>Summary</vt:lpstr>
      <vt:lpstr>What does a Seller do in this experiment?</vt:lpstr>
      <vt:lpstr>What does a Buyer do in this experiment?</vt:lpstr>
    </vt:vector>
  </TitlesOfParts>
  <Company>gsu</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Summary</dc:title>
  <dc:creator>aysps</dc:creator>
  <cp:lastModifiedBy>jccox</cp:lastModifiedBy>
  <cp:revision>44</cp:revision>
  <dcterms:created xsi:type="dcterms:W3CDTF">2011-04-26T23:10:00Z</dcterms:created>
  <dcterms:modified xsi:type="dcterms:W3CDTF">2011-11-07T23:45:20Z</dcterms:modified>
</cp:coreProperties>
</file>